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9"/>
  </p:notesMasterIdLst>
  <p:sldIdLst>
    <p:sldId id="256" r:id="rId2"/>
    <p:sldId id="310" r:id="rId3"/>
    <p:sldId id="269" r:id="rId4"/>
    <p:sldId id="354" r:id="rId5"/>
    <p:sldId id="312" r:id="rId6"/>
    <p:sldId id="270" r:id="rId7"/>
    <p:sldId id="355" r:id="rId8"/>
    <p:sldId id="314" r:id="rId9"/>
    <p:sldId id="315" r:id="rId10"/>
    <p:sldId id="271" r:id="rId11"/>
    <p:sldId id="317" r:id="rId12"/>
    <p:sldId id="318" r:id="rId13"/>
    <p:sldId id="272" r:id="rId14"/>
    <p:sldId id="356" r:id="rId15"/>
    <p:sldId id="357" r:id="rId16"/>
    <p:sldId id="319" r:id="rId17"/>
    <p:sldId id="320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0000FF"/>
      </a:buClr>
      <a:buFont typeface="Wingdings 2" panose="05020102010507070707" pitchFamily="18" charset="2"/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accent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66FF"/>
    <a:srgbClr val="CA5B08"/>
    <a:srgbClr val="CC6600"/>
    <a:srgbClr val="66FFFF"/>
    <a:srgbClr val="00FFCC"/>
    <a:srgbClr val="FFFF00"/>
    <a:srgbClr val="B0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9672" autoAdjust="0"/>
  </p:normalViewPr>
  <p:slideViewPr>
    <p:cSldViewPr>
      <p:cViewPr varScale="1">
        <p:scale>
          <a:sx n="69" d="100"/>
          <a:sy n="69" d="100"/>
        </p:scale>
        <p:origin x="12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kumimoji="1"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kumimoji="1"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23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kumimoji="1"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3BDBA0A2-AA57-4ACD-9C3B-3AA8140BD6A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FCAD833A-6409-4785-BBAF-EF13DE14B9EA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7DC65C91-C502-492F-8021-5D073C4AADF6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12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9E85306F-C6B4-4D30-98DF-CE732936241C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13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B83D667F-A8D4-4F57-85D4-C48E1F02B3F0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16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5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AE52300C-27FC-4C1E-8D88-70A7CE8E2C4D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17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E8C5E03A-70DB-4E94-A215-10F678799B2C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2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59D79981-9CD6-41FE-B0A9-EBBE4903D749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3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3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D08CA73D-0C7E-4E74-908D-8C49C481F01D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5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4EDE6C2F-4C53-44F1-961B-DE899EAD5419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6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C67CABF9-B603-40E9-93AD-F448E5A2BDA0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8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A3B9DBE2-A755-4178-A202-FB6A0B6EBCE3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9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4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2BAD3D4E-7D68-4A05-B986-6DCFEBF5CF93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10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C01F7054-8329-4B77-ADB4-39D33ABEC6F6}" type="slidenum"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pPr eaLnBrk="1" hangingPunct="1"/>
              <a:t>11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64163" y="201613"/>
            <a:ext cx="3703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zh-CN" altLang="en-US" sz="2000" smtClean="0">
                <a:solidFill>
                  <a:srgbClr val="63B4D1"/>
                </a:solidFill>
                <a:latin typeface="黑体" pitchFamily="2" charset="-122"/>
                <a:ea typeface="黑体" pitchFamily="2" charset="-122"/>
              </a:rPr>
              <a:t>华中科技大学软件学院 </a:t>
            </a:r>
          </a:p>
        </p:txBody>
      </p:sp>
      <p:pic>
        <p:nvPicPr>
          <p:cNvPr id="6" name="Picture 6" descr="软件学院徽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17272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979613" y="711200"/>
            <a:ext cx="4051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zh-CN" sz="2000" smtClean="0">
                <a:solidFill>
                  <a:srgbClr val="63B4D1"/>
                </a:solidFill>
                <a:latin typeface="Arial" charset="0"/>
                <a:ea typeface="黑体" pitchFamily="2" charset="-122"/>
              </a:rPr>
              <a:t>THE SCHOOL OF SOFTWARE ENGINEERING OF HUST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2420938"/>
            <a:ext cx="8283575" cy="18002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defRPr sz="3600">
                <a:solidFill>
                  <a:srgbClr val="FFFF00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23850" y="4292600"/>
            <a:ext cx="8569325" cy="2160588"/>
          </a:xfrm>
        </p:spPr>
        <p:txBody>
          <a:bodyPr anchor="ctr"/>
          <a:lstStyle>
            <a:lvl1pPr marL="0" indent="0" algn="r">
              <a:buFont typeface="Wingdings 2" pitchFamily="18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0957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19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5613" y="1052513"/>
            <a:ext cx="2159000" cy="58054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0" y="1052513"/>
            <a:ext cx="6329363" cy="5805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600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052513"/>
            <a:ext cx="8640763" cy="720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23850" y="1773238"/>
            <a:ext cx="4243388" cy="50847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773238"/>
            <a:ext cx="4244975" cy="50847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93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4299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1773238"/>
            <a:ext cx="4243388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773238"/>
            <a:ext cx="4244975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8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54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0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62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708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243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488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8412163" y="6624638"/>
            <a:ext cx="5000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0C5FBB4-774C-41C5-8515-305F77C19C6B}" type="slidenum">
              <a:rPr lang="en-US" altLang="zh-CN" sz="1200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altLang="zh-CN" sz="1200">
              <a:solidFill>
                <a:schemeClr val="tx2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052513"/>
            <a:ext cx="8640763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73238"/>
            <a:ext cx="8640763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152400" y="1700213"/>
            <a:ext cx="5638800" cy="76200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563938" y="111125"/>
            <a:ext cx="5688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itchFamily="18" charset="2"/>
              <a:defRPr sz="2400" b="1">
                <a:solidFill>
                  <a:schemeClr val="accent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zh-CN" sz="1600" smtClean="0">
                <a:solidFill>
                  <a:schemeClr val="bg1"/>
                </a:solidFill>
                <a:latin typeface="Arial" charset="0"/>
              </a:rPr>
              <a:t>THE SCHOOL OF SOFTWARE ENGINEERING OF HUST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79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79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79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79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79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utoUpdateAnimBg="0"/>
      <p:bldP spid="79877" grpId="0" build="p" autoUpdateAnimBg="0" advAuto="0">
        <p:tmplLst>
          <p:tmpl lvl="1"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878" grpId="0" animBg="1"/>
    </p:bldLst>
  </p:timing>
  <p:txStyles>
    <p:title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2pPr>
      <a:lvl3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3pPr>
      <a:lvl4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4pPr>
      <a:lvl5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5pPr>
      <a:lvl6pPr marL="8001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6pPr>
      <a:lvl7pPr marL="12573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7pPr>
      <a:lvl8pPr marL="17145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8pPr>
      <a:lvl9pPr marL="21717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0000FF"/>
        </a:buClr>
        <a:buFont typeface="Wingdings 2" panose="05020102010507070707" pitchFamily="18" charset="2"/>
        <a:buChar char="¡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06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黑体" panose="02010609060101010101" pitchFamily="49" charset="-122"/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50938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黑体" panose="02010609060101010101" pitchFamily="49" charset="-122"/>
        <a:buChar char="–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3.m4a"/><Relationship Id="rId7" Type="http://schemas.openxmlformats.org/officeDocument/2006/relationships/image" Target="../media/image5.wmf"/><Relationship Id="rId2" Type="http://schemas.microsoft.com/office/2007/relationships/media" Target="../media/media13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7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zh-CN" altLang="en-US" smtClean="0"/>
              <a:t>第 </a:t>
            </a:r>
            <a:r>
              <a:rPr lang="en-US" altLang="zh-CN" smtClean="0"/>
              <a:t>6 </a:t>
            </a:r>
            <a:r>
              <a:rPr lang="zh-CN" altLang="en-US" smtClean="0"/>
              <a:t>章   软件项目开发计划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8"/>
    </mc:Choice>
    <mc:Fallback>
      <p:transition spd="slow" advTm="3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mtClean="0"/>
              <a:t>6.4 </a:t>
            </a:r>
            <a:r>
              <a:rPr kumimoji="1" lang="zh-CN" altLang="en-US" smtClean="0"/>
              <a:t>软件项目成本估算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2133600"/>
            <a:ext cx="7491413" cy="47244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成本估算方法</a:t>
            </a:r>
          </a:p>
          <a:p>
            <a:pPr eaLnBrk="1" hangingPunct="1">
              <a:lnSpc>
                <a:spcPct val="120000"/>
              </a:lnSpc>
              <a:spcBef>
                <a:spcPct val="60000"/>
              </a:spcBef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算法模型 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专家判定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类比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自顶向下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自底向上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35"/>
    </mc:Choice>
    <mc:Fallback>
      <p:transition spd="slow" advTm="17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软件项目成本估算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060575"/>
            <a:ext cx="8137525" cy="47974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60000"/>
              </a:spcBef>
            </a:pP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成本估算模型</a:t>
            </a:r>
            <a:r>
              <a:rPr lang="en-US" altLang="zh-CN" sz="2000" smtClean="0">
                <a:solidFill>
                  <a:schemeClr val="accent2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——</a:t>
            </a:r>
            <a:r>
              <a:rPr lang="zh-CN" altLang="en-US" sz="2000" smtClean="0"/>
              <a:t>静态模型和动态模型</a:t>
            </a:r>
            <a:endParaRPr lang="zh-CN" altLang="en-US" sz="200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静态模型  </a:t>
            </a:r>
            <a:r>
              <a:rPr lang="zh-CN" altLang="en-US" sz="2000" smtClean="0"/>
              <a:t>用一个唯一的变量（如程序规模）作为初始元素来计算所有其他变量（如成本、时间），且所用计算公式的形式对于所有变量都是相同的</a:t>
            </a:r>
          </a:p>
          <a:p>
            <a:pPr lvl="1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动态模型  </a:t>
            </a:r>
            <a:r>
              <a:rPr lang="zh-CN" altLang="en-US" sz="2000" smtClean="0"/>
              <a:t>没有类似静态模型中的惟一基础变量，所有变量都是相互依存的</a:t>
            </a:r>
          </a:p>
          <a:p>
            <a:pPr lvl="1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已有的模型</a:t>
            </a:r>
            <a:r>
              <a:rPr lang="zh-CN" altLang="en-US" sz="2000" smtClean="0"/>
              <a:t>   </a:t>
            </a:r>
            <a:r>
              <a:rPr lang="en-US" altLang="zh-CN" sz="2000" smtClean="0"/>
              <a:t>1) Farr-Zagorski</a:t>
            </a:r>
            <a:r>
              <a:rPr lang="zh-CN" altLang="en-US" sz="2000" smtClean="0"/>
              <a:t>模型； </a:t>
            </a:r>
            <a:r>
              <a:rPr lang="en-US" altLang="zh-CN" sz="2000" smtClean="0"/>
              <a:t>2) Price-S</a:t>
            </a:r>
            <a:r>
              <a:rPr lang="zh-CN" altLang="en-US" sz="2000" smtClean="0"/>
              <a:t>模型；</a:t>
            </a:r>
            <a:r>
              <a:rPr lang="en-US" altLang="zh-CN" sz="2000" smtClean="0"/>
              <a:t>3) Walston-Felix</a:t>
            </a:r>
            <a:r>
              <a:rPr lang="zh-CN" altLang="en-US" sz="2000" smtClean="0"/>
              <a:t>模型 ；</a:t>
            </a:r>
            <a:r>
              <a:rPr lang="en-US" altLang="zh-CN" sz="2000" smtClean="0"/>
              <a:t>4) Putnam</a:t>
            </a:r>
            <a:r>
              <a:rPr lang="zh-CN" altLang="en-US" sz="2000" smtClean="0"/>
              <a:t>模型；</a:t>
            </a:r>
            <a:r>
              <a:rPr lang="en-US" altLang="zh-CN" sz="2000" smtClean="0"/>
              <a:t>5) COCOMO</a:t>
            </a:r>
            <a:r>
              <a:rPr lang="zh-CN" altLang="en-US" sz="2000" smtClean="0"/>
              <a:t>模型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zh-CN" altLang="en-US" sz="2000" smtClean="0"/>
              <a:t>   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99"/>
    </mc:Choice>
    <mc:Fallback>
      <p:transition spd="slow" advTm="79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软件项目成本估算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060575"/>
            <a:ext cx="8280400" cy="47974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smtClean="0">
                <a:solidFill>
                  <a:schemeClr val="accent2"/>
                </a:solidFill>
              </a:rPr>
              <a:t>COCOMOⅡ</a:t>
            </a:r>
            <a:r>
              <a:rPr lang="zh-CN" altLang="en-US" sz="2000" u="sng" smtClean="0">
                <a:solidFill>
                  <a:schemeClr val="accent2"/>
                </a:solidFill>
                <a:ea typeface="黑体" panose="02010609060101010101" pitchFamily="49" charset="-122"/>
              </a:rPr>
              <a:t>模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型</a:t>
            </a:r>
            <a:r>
              <a:rPr lang="zh-CN" altLang="en-US" sz="2000" smtClean="0"/>
              <a:t>  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zh-CN" altLang="en-US" sz="2000" smtClean="0"/>
              <a:t>     </a:t>
            </a:r>
            <a:r>
              <a:rPr lang="en-US" altLang="zh-CN" sz="2000" smtClean="0">
                <a:solidFill>
                  <a:schemeClr val="accent2"/>
                </a:solidFill>
              </a:rPr>
              <a:t>——</a:t>
            </a:r>
            <a:r>
              <a:rPr lang="zh-CN" altLang="en-US" sz="2000" smtClean="0"/>
              <a:t>在现代软件工程研究结果的基础上，将未来软件市场划分为基础软件、系统集成、程序自动化生成、应用集成、最终用户编程五个部分，</a:t>
            </a:r>
            <a:r>
              <a:rPr lang="en-US" altLang="zh-CN" sz="2000" smtClean="0"/>
              <a:t>COCOMO II</a:t>
            </a:r>
            <a:r>
              <a:rPr lang="zh-CN" altLang="en-US" sz="2000" smtClean="0"/>
              <a:t>通过三个生命周期模型 （估算早期原型工作量的应用组合模型，早期设计模型，后体系结构模型 ）支持上述的五种软件项目。</a:t>
            </a:r>
            <a:r>
              <a:rPr lang="zh-CN" altLang="en-US" smtClean="0"/>
              <a:t>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"/>
    </mc:Choice>
    <mc:Fallback>
      <p:transition spd="slow" advTm="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软件项目成本估算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989138"/>
            <a:ext cx="8353425" cy="486886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smtClean="0">
                <a:solidFill>
                  <a:schemeClr val="accent2"/>
                </a:solidFill>
              </a:rPr>
              <a:t>Putnam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模型</a:t>
            </a:r>
            <a:r>
              <a:rPr lang="zh-CN" altLang="en-US" sz="2000" smtClean="0"/>
              <a:t>  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zh-CN" altLang="en-US" sz="2000" smtClean="0"/>
              <a:t>      </a:t>
            </a:r>
            <a:r>
              <a:rPr lang="en-US" altLang="zh-CN" sz="2000" smtClean="0">
                <a:solidFill>
                  <a:schemeClr val="accent2"/>
                </a:solidFill>
              </a:rPr>
              <a:t>——</a:t>
            </a:r>
            <a:r>
              <a:rPr lang="en-US" altLang="zh-CN" sz="2000" smtClean="0"/>
              <a:t>Putnam</a:t>
            </a:r>
            <a:r>
              <a:rPr lang="zh-CN" altLang="en-US" sz="2000" smtClean="0"/>
              <a:t>模型是</a:t>
            </a:r>
            <a:r>
              <a:rPr lang="en-US" altLang="zh-CN" sz="2000" smtClean="0"/>
              <a:t>Putnam</a:t>
            </a:r>
            <a:r>
              <a:rPr lang="zh-CN" altLang="en-US" sz="2000" smtClean="0"/>
              <a:t>于</a:t>
            </a:r>
            <a:r>
              <a:rPr lang="en-US" altLang="zh-CN" sz="2000" smtClean="0"/>
              <a:t>1978</a:t>
            </a:r>
            <a:r>
              <a:rPr lang="zh-CN" altLang="en-US" sz="2000" smtClean="0"/>
              <a:t>在来自美国计算机系统指挥部的</a:t>
            </a:r>
            <a:r>
              <a:rPr lang="en-US" altLang="zh-CN" sz="2000" smtClean="0"/>
              <a:t>200</a:t>
            </a:r>
            <a:r>
              <a:rPr lang="zh-CN" altLang="en-US" sz="2000" smtClean="0"/>
              <a:t>多个大型项目（项目的工作量在</a:t>
            </a:r>
            <a:r>
              <a:rPr lang="en-US" altLang="zh-CN" sz="2000" smtClean="0"/>
              <a:t>30~1000</a:t>
            </a:r>
            <a:r>
              <a:rPr lang="zh-CN" altLang="en-US" sz="2000" smtClean="0"/>
              <a:t>人年之间）数据的基础上推导出来的一种动态多变量模型。</a:t>
            </a:r>
            <a:r>
              <a:rPr lang="en-US" altLang="zh-CN" sz="2000" smtClean="0"/>
              <a:t>Putnam</a:t>
            </a:r>
            <a:r>
              <a:rPr lang="zh-CN" altLang="en-US" sz="2000" smtClean="0"/>
              <a:t>模型假设软件项目的工作量分布类似于</a:t>
            </a:r>
            <a:r>
              <a:rPr lang="en-US" altLang="zh-CN" sz="2000" smtClean="0"/>
              <a:t>Rayleigh</a:t>
            </a:r>
            <a:r>
              <a:rPr lang="zh-CN" altLang="en-US" sz="2000" smtClean="0"/>
              <a:t>曲线。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Font typeface="Wingdings 2" panose="05020102010507070707" pitchFamily="18" charset="2"/>
              <a:buNone/>
            </a:pPr>
            <a:r>
              <a:rPr lang="zh-CN" altLang="en-US" sz="2000" smtClean="0"/>
              <a:t>         </a:t>
            </a:r>
            <a:r>
              <a:rPr lang="en-US" altLang="zh-CN" sz="2000" smtClean="0"/>
              <a:t>Putnam</a:t>
            </a:r>
            <a:r>
              <a:rPr lang="zh-CN" altLang="en-US" sz="2000" smtClean="0"/>
              <a:t>模型包含两个方程：软件方程和人力增加方程</a:t>
            </a:r>
            <a:r>
              <a:rPr lang="zh-CN" altLang="en-US" smtClean="0"/>
              <a:t>。</a:t>
            </a:r>
            <a:r>
              <a:rPr lang="zh-CN" altLang="en-US" sz="3600" smtClean="0"/>
              <a:t> </a:t>
            </a:r>
            <a:r>
              <a:rPr lang="zh-CN" altLang="en-US" sz="3200" smtClean="0">
                <a:latin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Font typeface="Wingdings 2" panose="05020102010507070707" pitchFamily="18" charset="2"/>
              <a:buNone/>
            </a:pPr>
            <a:r>
              <a:rPr lang="zh-CN" altLang="en-US" smtClean="0"/>
              <a:t>      </a:t>
            </a:r>
            <a:endParaRPr lang="zh-CN" altLang="en-US" sz="360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6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defRPr sz="24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965" name="Object 47"/>
          <p:cNvGraphicFramePr>
            <a:graphicFrameLocks noChangeAspect="1"/>
          </p:cNvGraphicFramePr>
          <p:nvPr/>
        </p:nvGraphicFramePr>
        <p:xfrm>
          <a:off x="0" y="0"/>
          <a:ext cx="7715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r:id="rId6" imgW="774364" imgH="304668" progId="Equation.DSMT4">
                  <p:embed/>
                </p:oleObj>
              </mc:Choice>
              <mc:Fallback>
                <p:oleObj r:id="rId6" imgW="774364" imgH="304668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7715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"/>
    </mc:Choice>
    <mc:Fallback>
      <p:transition spd="slow" advTm="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软件项目成本估算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916113"/>
            <a:ext cx="8137525" cy="4797425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</a:pPr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实用软件估算模型</a:t>
            </a:r>
            <a:r>
              <a:rPr lang="en-US" altLang="zh-CN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000" smtClean="0">
                <a:latin typeface="宋体" panose="02010600030101010101" pitchFamily="2" charset="-122"/>
              </a:rPr>
              <a:t>是一种自下而上和参数法的结合模型，步骤如下：</a:t>
            </a:r>
            <a:endParaRPr lang="zh-CN" altLang="en-US" sz="2000" smtClean="0">
              <a:solidFill>
                <a:schemeClr val="accent2"/>
              </a:solidFill>
              <a:latin typeface="宋体" panose="02010600030101010101" pitchFamily="2" charset="-122"/>
            </a:endParaRPr>
          </a:p>
          <a:p>
            <a:pPr marL="903288" lvl="1" indent="-3810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zh-CN" altLang="en-US" sz="2000" smtClean="0">
                <a:latin typeface="宋体" panose="02010600030101010101" pitchFamily="2" charset="-122"/>
              </a:rPr>
              <a:t>对任务进行分解</a:t>
            </a:r>
          </a:p>
          <a:p>
            <a:pPr marL="903288" lvl="1" indent="-3810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zh-CN" altLang="en-US" sz="2000" smtClean="0">
                <a:latin typeface="宋体" panose="02010600030101010101" pitchFamily="2" charset="-122"/>
              </a:rPr>
              <a:t>估算每个任务</a:t>
            </a:r>
            <a:r>
              <a:rPr lang="en-US" altLang="zh-CN" sz="2000" smtClean="0">
                <a:latin typeface="宋体" panose="02010600030101010101" pitchFamily="2" charset="-122"/>
              </a:rPr>
              <a:t>i</a:t>
            </a:r>
            <a:r>
              <a:rPr lang="zh-CN" altLang="en-US" sz="2000" smtClean="0">
                <a:latin typeface="宋体" panose="02010600030101010101" pitchFamily="2" charset="-122"/>
              </a:rPr>
              <a:t>的最大值</a:t>
            </a:r>
            <a:r>
              <a:rPr lang="en-US" altLang="zh-CN" sz="2000" smtClean="0">
                <a:latin typeface="宋体" panose="02010600030101010101" pitchFamily="2" charset="-122"/>
              </a:rPr>
              <a:t>Max</a:t>
            </a:r>
            <a:r>
              <a:rPr lang="zh-CN" altLang="en-US" sz="2000" smtClean="0">
                <a:latin typeface="宋体" panose="02010600030101010101" pitchFamily="2" charset="-122"/>
              </a:rPr>
              <a:t>、最小值</a:t>
            </a:r>
            <a:r>
              <a:rPr lang="en-US" altLang="zh-CN" sz="2000" smtClean="0">
                <a:latin typeface="宋体" panose="02010600030101010101" pitchFamily="2" charset="-122"/>
              </a:rPr>
              <a:t>Min</a:t>
            </a:r>
            <a:r>
              <a:rPr lang="zh-CN" altLang="en-US" sz="2000" smtClean="0">
                <a:latin typeface="宋体" panose="02010600030101010101" pitchFamily="2" charset="-122"/>
              </a:rPr>
              <a:t>、最可能值</a:t>
            </a:r>
            <a:r>
              <a:rPr lang="en-US" altLang="zh-CN" sz="2000" smtClean="0">
                <a:latin typeface="宋体" panose="02010600030101010101" pitchFamily="2" charset="-122"/>
              </a:rPr>
              <a:t>Avg</a:t>
            </a:r>
            <a:r>
              <a:rPr lang="zh-CN" altLang="en-US" sz="2000" smtClean="0">
                <a:latin typeface="宋体" panose="02010600030101010101" pitchFamily="2" charset="-122"/>
              </a:rPr>
              <a:t>，</a:t>
            </a:r>
            <a:r>
              <a:rPr lang="en-US" altLang="zh-CN" sz="2000" smtClean="0">
                <a:latin typeface="宋体" panose="02010600030101010101" pitchFamily="2" charset="-122"/>
              </a:rPr>
              <a:t>Ei=(Max +4 Avg + Min)/6</a:t>
            </a:r>
            <a:r>
              <a:rPr lang="zh-CN" altLang="en-US" sz="2000" smtClean="0">
                <a:latin typeface="宋体" panose="02010600030101010101" pitchFamily="2" charset="-122"/>
              </a:rPr>
              <a:t>（或者使用唯一的估计值：最可能值）</a:t>
            </a:r>
          </a:p>
          <a:p>
            <a:pPr marL="903288" lvl="1" indent="-3810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zh-CN" altLang="en-US" sz="2000" smtClean="0">
                <a:latin typeface="宋体" panose="02010600030101010101" pitchFamily="2" charset="-122"/>
              </a:rPr>
              <a:t>直接成本</a:t>
            </a:r>
            <a:r>
              <a:rPr lang="en-US" altLang="zh-CN" sz="2000" smtClean="0">
                <a:latin typeface="宋体" panose="02010600030101010101" pitchFamily="2" charset="-122"/>
              </a:rPr>
              <a:t>=E1+E2+……+ Ei+……+ En</a:t>
            </a:r>
          </a:p>
          <a:p>
            <a:pPr marL="903288" lvl="1" indent="-3810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zh-CN" altLang="en-US" sz="2000" smtClean="0">
                <a:latin typeface="宋体" panose="02010600030101010101" pitchFamily="2" charset="-122"/>
              </a:rPr>
              <a:t>项目总估算成本</a:t>
            </a:r>
            <a:r>
              <a:rPr lang="en-US" altLang="zh-CN" sz="2000" smtClean="0">
                <a:latin typeface="宋体" panose="02010600030101010101" pitchFamily="2" charset="-122"/>
              </a:rPr>
              <a:t>= </a:t>
            </a:r>
            <a:r>
              <a:rPr lang="zh-CN" altLang="en-US" sz="2000" smtClean="0">
                <a:latin typeface="宋体" panose="02010600030101010101" pitchFamily="2" charset="-122"/>
              </a:rPr>
              <a:t>直接成本</a:t>
            </a:r>
            <a:r>
              <a:rPr lang="en-US" altLang="zh-CN" sz="2000" smtClean="0">
                <a:latin typeface="宋体" panose="02010600030101010101" pitchFamily="2" charset="-122"/>
              </a:rPr>
              <a:t>+</a:t>
            </a:r>
            <a:r>
              <a:rPr lang="zh-CN" altLang="en-US" sz="2000" smtClean="0">
                <a:latin typeface="宋体" panose="02010600030101010101" pitchFamily="2" charset="-122"/>
              </a:rPr>
              <a:t>间接成本</a:t>
            </a:r>
          </a:p>
          <a:p>
            <a:pPr marL="903288" lvl="1" indent="-3810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zh-CN" altLang="en-US" sz="2000" smtClean="0">
                <a:latin typeface="宋体" panose="02010600030101010101" pitchFamily="2" charset="-122"/>
              </a:rPr>
              <a:t>项目总报价</a:t>
            </a:r>
            <a:r>
              <a:rPr lang="en-US" altLang="zh-CN" sz="2000" smtClean="0">
                <a:latin typeface="宋体" panose="02010600030101010101" pitchFamily="2" charset="-122"/>
              </a:rPr>
              <a:t>=</a:t>
            </a:r>
            <a:r>
              <a:rPr lang="zh-CN" altLang="en-US" sz="2000" smtClean="0">
                <a:latin typeface="宋体" panose="02010600030101010101" pitchFamily="2" charset="-122"/>
              </a:rPr>
              <a:t>项目总估算成本</a:t>
            </a:r>
            <a:r>
              <a:rPr lang="en-US" altLang="zh-CN" sz="2000" smtClean="0">
                <a:latin typeface="宋体" panose="02010600030101010101" pitchFamily="2" charset="-122"/>
              </a:rPr>
              <a:t>+</a:t>
            </a:r>
            <a:r>
              <a:rPr lang="zh-CN" altLang="en-US" sz="2000" smtClean="0">
                <a:latin typeface="宋体" panose="02010600030101010101" pitchFamily="2" charset="-122"/>
              </a:rPr>
              <a:t>风险利润 </a:t>
            </a:r>
          </a:p>
          <a:p>
            <a:pPr marL="1265238" lvl="2" indent="-3429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zh-CN" altLang="en-US" smtClean="0">
                <a:latin typeface="宋体" panose="02010600030101010101" pitchFamily="2" charset="-122"/>
              </a:rPr>
              <a:t>风险利润</a:t>
            </a:r>
            <a:r>
              <a:rPr lang="en-US" altLang="zh-CN" smtClean="0">
                <a:latin typeface="宋体" panose="02010600030101010101" pitchFamily="2" charset="-122"/>
              </a:rPr>
              <a:t>=</a:t>
            </a:r>
            <a:r>
              <a:rPr lang="zh-CN" altLang="en-US" smtClean="0">
                <a:latin typeface="宋体" panose="02010600030101010101" pitchFamily="2" charset="-122"/>
              </a:rPr>
              <a:t>利润</a:t>
            </a:r>
            <a:r>
              <a:rPr lang="en-US" altLang="zh-CN" smtClean="0">
                <a:latin typeface="宋体" panose="02010600030101010101" pitchFamily="2" charset="-122"/>
              </a:rPr>
              <a:t>+</a:t>
            </a:r>
            <a:r>
              <a:rPr lang="zh-CN" altLang="en-US" smtClean="0">
                <a:latin typeface="宋体" panose="02010600030101010101" pitchFamily="2" charset="-122"/>
              </a:rPr>
              <a:t>风险基金</a:t>
            </a:r>
            <a:r>
              <a:rPr lang="en-US" altLang="zh-CN" smtClean="0">
                <a:latin typeface="宋体" panose="02010600030101010101" pitchFamily="2" charset="-122"/>
              </a:rPr>
              <a:t>+</a:t>
            </a:r>
            <a:r>
              <a:rPr lang="zh-CN" altLang="en-US" smtClean="0">
                <a:latin typeface="宋体" panose="02010600030101010101" pitchFamily="2" charset="-122"/>
              </a:rPr>
              <a:t>税</a:t>
            </a:r>
          </a:p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</a:pPr>
            <a:endParaRPr lang="en-US" altLang="zh-CN" sz="2000" smtClean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53"/>
    </mc:Choice>
    <mc:Fallback>
      <p:transition spd="slow" advTm="84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软件项目成本估算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844675"/>
            <a:ext cx="8604250" cy="50133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直接成本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直接成本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开发成本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管理成本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质量成本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直接成本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规模*人力成本参数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例如：人力成本参数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=2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人月，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人月的项目的直接成本是 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间接成本</a:t>
            </a:r>
          </a:p>
          <a:p>
            <a:pPr lvl="1" eaLnBrk="1" hangingPunct="1">
              <a:spcBef>
                <a:spcPct val="60000"/>
              </a:spcBef>
            </a:pP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间接成本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直接成本*间接成本系数</a:t>
            </a:r>
          </a:p>
          <a:p>
            <a:pPr lvl="1" eaLnBrk="1" hangingPunct="1">
              <a:spcBef>
                <a:spcPct val="60000"/>
              </a:spcBef>
            </a:pP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间接成本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规模*人力成本参数*间接成本系数</a:t>
            </a:r>
          </a:p>
          <a:p>
            <a:pPr lvl="1" eaLnBrk="1" hangingPunct="1">
              <a:spcBef>
                <a:spcPct val="60000"/>
              </a:spcBef>
            </a:pPr>
            <a:r>
              <a:rPr lang="zh-CN" altLang="en-US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例如：间接成本系数</a:t>
            </a:r>
            <a:r>
              <a:rPr lang="en-US" altLang="zh-CN" sz="2000" smtClean="0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=1.5--3</a:t>
            </a:r>
            <a:endParaRPr lang="en-US" altLang="zh-CN" sz="1800" smtClean="0">
              <a:solidFill>
                <a:srgbClr val="CC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60000"/>
              </a:spcBef>
            </a:pPr>
            <a:endParaRPr lang="en-US" altLang="zh-CN" sz="2000" smtClean="0">
              <a:solidFill>
                <a:srgbClr val="CC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46"/>
    </mc:Choice>
    <mc:Fallback>
      <p:transition spd="slow" advTm="33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软件项目成本估算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2060575"/>
            <a:ext cx="7777163" cy="4797425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成本估算步骤</a:t>
            </a:r>
            <a:r>
              <a:rPr lang="zh-CN" altLang="en-US" smtClean="0"/>
              <a:t>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smtClean="0"/>
              <a:t>建立目标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smtClean="0"/>
              <a:t>规划需要的数据和资源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smtClean="0"/>
              <a:t>确定软件需求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smtClean="0"/>
              <a:t>拟定可行的细节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smtClean="0"/>
              <a:t>运用多种独立的技术和原始资料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smtClean="0"/>
              <a:t>比较并迭代各个估算值 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随访跟踪</a:t>
            </a:r>
            <a:r>
              <a:rPr lang="zh-CN" altLang="en-US" smtClean="0"/>
              <a:t>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83"/>
    </mc:Choice>
    <mc:Fallback>
      <p:transition spd="slow" advTm="15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软件项目成本估算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989138"/>
            <a:ext cx="7632700" cy="4868862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成本模型的评价准则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smtClean="0"/>
              <a:t>定义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正确性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客观性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构造性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细节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稳定性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范围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易用性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可预期性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smtClean="0"/>
              <a:t>节约性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5"/>
    </mc:Choice>
    <mc:Fallback>
      <p:transition spd="slow" advTm="10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本章内容提要</a:t>
            </a:r>
          </a:p>
        </p:txBody>
      </p:sp>
      <p:grpSp>
        <p:nvGrpSpPr>
          <p:cNvPr id="29699" name="Group 42"/>
          <p:cNvGrpSpPr>
            <a:grpSpLocks/>
          </p:cNvGrpSpPr>
          <p:nvPr/>
        </p:nvGrpSpPr>
        <p:grpSpPr bwMode="auto">
          <a:xfrm>
            <a:off x="1042988" y="2393950"/>
            <a:ext cx="5689600" cy="3411538"/>
            <a:chOff x="385" y="1298"/>
            <a:chExt cx="3584" cy="2149"/>
          </a:xfrm>
        </p:grpSpPr>
        <p:grpSp>
          <p:nvGrpSpPr>
            <p:cNvPr id="29700" name="Group 4"/>
            <p:cNvGrpSpPr>
              <a:grpSpLocks/>
            </p:cNvGrpSpPr>
            <p:nvPr/>
          </p:nvGrpSpPr>
          <p:grpSpPr bwMode="auto">
            <a:xfrm>
              <a:off x="385" y="1298"/>
              <a:ext cx="3572" cy="230"/>
              <a:chOff x="385" y="1430"/>
              <a:chExt cx="3572" cy="363"/>
            </a:xfrm>
          </p:grpSpPr>
          <p:sp>
            <p:nvSpPr>
              <p:cNvPr id="29730" name="AutoShape 5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731" name="Text Box 6"/>
              <p:cNvSpPr txBox="1">
                <a:spLocks noChangeArrowheads="1"/>
              </p:cNvSpPr>
              <p:nvPr/>
            </p:nvSpPr>
            <p:spPr bwMode="auto">
              <a:xfrm>
                <a:off x="626" y="1430"/>
                <a:ext cx="3099" cy="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软件项目分解</a:t>
                </a:r>
                <a:r>
                  <a:rPr kumimoji="1" lang="zh-CN" altLang="en-US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29732" name="Rectangle 7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6.1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01" name="Group 8"/>
            <p:cNvGrpSpPr>
              <a:grpSpLocks/>
            </p:cNvGrpSpPr>
            <p:nvPr/>
          </p:nvGrpSpPr>
          <p:grpSpPr bwMode="auto">
            <a:xfrm>
              <a:off x="385" y="1603"/>
              <a:ext cx="3572" cy="202"/>
              <a:chOff x="385" y="1831"/>
              <a:chExt cx="3572" cy="319"/>
            </a:xfrm>
          </p:grpSpPr>
          <p:grpSp>
            <p:nvGrpSpPr>
              <p:cNvPr id="29726" name="Group 9"/>
              <p:cNvGrpSpPr>
                <a:grpSpLocks/>
              </p:cNvGrpSpPr>
              <p:nvPr/>
            </p:nvGrpSpPr>
            <p:grpSpPr bwMode="auto">
              <a:xfrm>
                <a:off x="464" y="1831"/>
                <a:ext cx="3493" cy="319"/>
                <a:chOff x="464" y="1831"/>
                <a:chExt cx="3493" cy="319"/>
              </a:xfrm>
            </p:grpSpPr>
            <p:sp>
              <p:nvSpPr>
                <p:cNvPr id="29728" name="AutoShape 10"/>
                <p:cNvSpPr>
                  <a:spLocks noChangeArrowheads="1"/>
                </p:cNvSpPr>
                <p:nvPr/>
              </p:nvSpPr>
              <p:spPr bwMode="auto">
                <a:xfrm>
                  <a:off x="464" y="1842"/>
                  <a:ext cx="3493" cy="308"/>
                </a:xfrm>
                <a:prstGeom prst="homePlate">
                  <a:avLst>
                    <a:gd name="adj" fmla="val 32500"/>
                  </a:avLst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2000" tIns="0" rIns="0" bIns="0" anchor="ctr"/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972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26" y="1831"/>
                  <a:ext cx="3099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 </a:t>
                  </a:r>
                  <a:r>
                    <a:rPr kumimoji="1" lang="zh-CN" altLang="en-US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软件项目估算概念  </a:t>
                  </a:r>
                </a:p>
              </p:txBody>
            </p:sp>
          </p:grpSp>
          <p:sp>
            <p:nvSpPr>
              <p:cNvPr id="29727" name="Rectangle 12"/>
              <p:cNvSpPr>
                <a:spLocks noChangeArrowheads="1"/>
              </p:cNvSpPr>
              <p:nvPr/>
            </p:nvSpPr>
            <p:spPr bwMode="auto">
              <a:xfrm>
                <a:off x="385" y="1915"/>
                <a:ext cx="211" cy="1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6.2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02" name="Group 13"/>
            <p:cNvGrpSpPr>
              <a:grpSpLocks/>
            </p:cNvGrpSpPr>
            <p:nvPr/>
          </p:nvGrpSpPr>
          <p:grpSpPr bwMode="auto">
            <a:xfrm>
              <a:off x="385" y="1875"/>
              <a:ext cx="3584" cy="198"/>
              <a:chOff x="385" y="2209"/>
              <a:chExt cx="3584" cy="313"/>
            </a:xfrm>
          </p:grpSpPr>
          <p:sp>
            <p:nvSpPr>
              <p:cNvPr id="29723" name="AutoShape 14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724" name="Text Box 15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软件项目规模估算  </a:t>
                </a:r>
              </a:p>
            </p:txBody>
          </p:sp>
          <p:sp>
            <p:nvSpPr>
              <p:cNvPr id="29725" name="Rectangle 16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6.3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03" name="Group 17"/>
            <p:cNvGrpSpPr>
              <a:grpSpLocks/>
            </p:cNvGrpSpPr>
            <p:nvPr/>
          </p:nvGrpSpPr>
          <p:grpSpPr bwMode="auto">
            <a:xfrm>
              <a:off x="385" y="2147"/>
              <a:ext cx="3584" cy="198"/>
              <a:chOff x="385" y="2209"/>
              <a:chExt cx="3584" cy="313"/>
            </a:xfrm>
          </p:grpSpPr>
          <p:sp>
            <p:nvSpPr>
              <p:cNvPr id="29720" name="AutoShape 18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721" name="Text Box 19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软件项目成本估算  </a:t>
                </a:r>
              </a:p>
            </p:txBody>
          </p:sp>
          <p:sp>
            <p:nvSpPr>
              <p:cNvPr id="29722" name="Rectangle 20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6.4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04" name="Group 21"/>
            <p:cNvGrpSpPr>
              <a:grpSpLocks/>
            </p:cNvGrpSpPr>
            <p:nvPr/>
          </p:nvGrpSpPr>
          <p:grpSpPr bwMode="auto">
            <a:xfrm>
              <a:off x="385" y="2419"/>
              <a:ext cx="3584" cy="198"/>
              <a:chOff x="385" y="2209"/>
              <a:chExt cx="3584" cy="313"/>
            </a:xfrm>
          </p:grpSpPr>
          <p:sp>
            <p:nvSpPr>
              <p:cNvPr id="29717" name="AutoShape 22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718" name="Text Box 23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软件项目进度估算 </a:t>
                </a:r>
              </a:p>
            </p:txBody>
          </p:sp>
          <p:sp>
            <p:nvSpPr>
              <p:cNvPr id="29719" name="Rectangle 24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6.5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05" name="Group 25"/>
            <p:cNvGrpSpPr>
              <a:grpSpLocks/>
            </p:cNvGrpSpPr>
            <p:nvPr/>
          </p:nvGrpSpPr>
          <p:grpSpPr bwMode="auto">
            <a:xfrm>
              <a:off x="385" y="2691"/>
              <a:ext cx="3572" cy="205"/>
              <a:chOff x="385" y="1460"/>
              <a:chExt cx="3572" cy="324"/>
            </a:xfrm>
          </p:grpSpPr>
          <p:sp>
            <p:nvSpPr>
              <p:cNvPr id="29714" name="AutoShape 26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715" name="Text Box 27"/>
              <p:cNvSpPr txBox="1">
                <a:spLocks noChangeArrowheads="1"/>
              </p:cNvSpPr>
              <p:nvPr/>
            </p:nvSpPr>
            <p:spPr bwMode="auto">
              <a:xfrm>
                <a:off x="626" y="1460"/>
                <a:ext cx="3099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软件项目进度计划 </a:t>
                </a:r>
              </a:p>
            </p:txBody>
          </p:sp>
          <p:sp>
            <p:nvSpPr>
              <p:cNvPr id="29716" name="Rectangle 28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6.6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06" name="Group 34"/>
            <p:cNvGrpSpPr>
              <a:grpSpLocks/>
            </p:cNvGrpSpPr>
            <p:nvPr/>
          </p:nvGrpSpPr>
          <p:grpSpPr bwMode="auto">
            <a:xfrm>
              <a:off x="385" y="2976"/>
              <a:ext cx="3584" cy="198"/>
              <a:chOff x="385" y="2209"/>
              <a:chExt cx="3584" cy="313"/>
            </a:xfrm>
          </p:grpSpPr>
          <p:sp>
            <p:nvSpPr>
              <p:cNvPr id="29711" name="AutoShape 35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712" name="Text Box 36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本章小结  </a:t>
                </a:r>
              </a:p>
            </p:txBody>
          </p:sp>
          <p:sp>
            <p:nvSpPr>
              <p:cNvPr id="29713" name="Rectangle 37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6.7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07" name="Group 38"/>
            <p:cNvGrpSpPr>
              <a:grpSpLocks/>
            </p:cNvGrpSpPr>
            <p:nvPr/>
          </p:nvGrpSpPr>
          <p:grpSpPr bwMode="auto">
            <a:xfrm>
              <a:off x="385" y="3249"/>
              <a:ext cx="3584" cy="198"/>
              <a:chOff x="385" y="2209"/>
              <a:chExt cx="3584" cy="313"/>
            </a:xfrm>
          </p:grpSpPr>
          <p:sp>
            <p:nvSpPr>
              <p:cNvPr id="29708" name="AutoShape 39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709" name="Text Box 40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复习思考题 </a:t>
                </a:r>
              </a:p>
            </p:txBody>
          </p:sp>
          <p:sp>
            <p:nvSpPr>
              <p:cNvPr id="29710" name="Rectangle 41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6.8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6"/>
    </mc:Choice>
    <mc:Fallback>
      <p:transition spd="slow" advTm="3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mtClean="0"/>
              <a:t> 6.2  </a:t>
            </a:r>
            <a:r>
              <a:rPr kumimoji="1" lang="zh-CN" altLang="en-US" smtClean="0"/>
              <a:t>软件项目估算概念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2060575"/>
            <a:ext cx="7920037" cy="45370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软件项目估算 </a:t>
            </a:r>
            <a:r>
              <a:rPr lang="en-US" altLang="zh-CN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000" smtClean="0">
                <a:ea typeface="黑体" panose="02010609060101010101" pitchFamily="49" charset="-122"/>
              </a:rPr>
              <a:t>是指预测构造软件项目所需要的工作量以及任务经历时间的过程。主要包括三个方面：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CA5B08"/>
                </a:solidFill>
                <a:ea typeface="黑体" panose="02010609060101010101" pitchFamily="49" charset="-122"/>
              </a:rPr>
              <a:t>规模（即工作量）的估算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    </a:t>
            </a:r>
            <a:r>
              <a:rPr lang="zh-CN" altLang="en-US" sz="2000" smtClean="0"/>
              <a:t>确定每个软件功能所必须执行的一系列软件工程任务 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CA5B08"/>
                </a:solidFill>
                <a:ea typeface="黑体" panose="02010609060101010101" pitchFamily="49" charset="-122"/>
              </a:rPr>
              <a:t>成本的估算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   </a:t>
            </a:r>
            <a:r>
              <a:rPr lang="zh-CN" altLang="en-US" sz="2000" smtClean="0"/>
              <a:t>确定完成软件项目规模相应付出的代价 </a:t>
            </a:r>
            <a:endParaRPr lang="zh-CN" altLang="en-US" sz="2000" smtClean="0">
              <a:solidFill>
                <a:schemeClr val="accent2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CA5B08"/>
                </a:solidFill>
                <a:ea typeface="黑体" panose="02010609060101010101" pitchFamily="49" charset="-122"/>
              </a:rPr>
              <a:t>进度的估算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   </a:t>
            </a:r>
            <a:r>
              <a:rPr lang="zh-CN" altLang="en-US" sz="2000" smtClean="0"/>
              <a:t>估计任务的持续时间，即历时估计 </a:t>
            </a:r>
          </a:p>
          <a:p>
            <a:pPr eaLnBrk="1" hangingPunct="1">
              <a:lnSpc>
                <a:spcPct val="110000"/>
              </a:lnSpc>
            </a:pPr>
            <a:endParaRPr lang="en-US" altLang="zh-CN" sz="20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48"/>
    </mc:Choice>
    <mc:Fallback>
      <p:transition spd="slow" advTm="60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软件项目估算概念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844675"/>
            <a:ext cx="8424863" cy="50133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估算方法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000" smtClean="0">
                <a:solidFill>
                  <a:srgbClr val="CA5B08"/>
                </a:solidFill>
                <a:ea typeface="黑体" panose="02010609060101010101" pitchFamily="49" charset="-122"/>
              </a:rPr>
              <a:t>规模估算方法   </a:t>
            </a:r>
            <a:r>
              <a:rPr lang="zh-CN" altLang="en-US" sz="2000" smtClean="0"/>
              <a:t>代码行（</a:t>
            </a:r>
            <a:r>
              <a:rPr lang="en-US" altLang="zh-CN" sz="2000" smtClean="0"/>
              <a:t>LOC</a:t>
            </a:r>
            <a:r>
              <a:rPr lang="zh-CN" altLang="en-US" sz="2000" smtClean="0"/>
              <a:t>，</a:t>
            </a:r>
            <a:r>
              <a:rPr lang="en-US" altLang="zh-CN" sz="2000" smtClean="0"/>
              <a:t>Lines of Code</a:t>
            </a:r>
            <a:r>
              <a:rPr lang="zh-CN" altLang="en-US" sz="2000" smtClean="0"/>
              <a:t>）估算法、功能点（</a:t>
            </a:r>
            <a:r>
              <a:rPr lang="en-US" altLang="zh-CN" sz="2000" smtClean="0"/>
              <a:t>FP</a:t>
            </a:r>
            <a:r>
              <a:rPr lang="zh-CN" altLang="en-US" sz="2000" smtClean="0"/>
              <a:t>，</a:t>
            </a:r>
            <a:r>
              <a:rPr lang="en-US" altLang="zh-CN" sz="2000" smtClean="0"/>
              <a:t>Function Points</a:t>
            </a:r>
            <a:r>
              <a:rPr lang="zh-CN" altLang="en-US" sz="2000" smtClean="0"/>
              <a:t>）估算法和计划评审技术（</a:t>
            </a:r>
            <a:r>
              <a:rPr lang="en-US" altLang="zh-CN" sz="2000" smtClean="0"/>
              <a:t>PERT</a:t>
            </a:r>
            <a:r>
              <a:rPr lang="zh-CN" altLang="en-US" sz="2000" smtClean="0"/>
              <a:t>，</a:t>
            </a:r>
            <a:r>
              <a:rPr lang="en-US" altLang="zh-CN" sz="2000" smtClean="0"/>
              <a:t>Program Evaluation and Review Technique</a:t>
            </a:r>
            <a:r>
              <a:rPr lang="zh-CN" altLang="en-US" sz="2000" smtClean="0"/>
              <a:t>）估算法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000" smtClean="0">
                <a:solidFill>
                  <a:srgbClr val="CA5B08"/>
                </a:solidFill>
                <a:ea typeface="黑体" panose="02010609060101010101" pitchFamily="49" charset="-122"/>
              </a:rPr>
              <a:t>成本估算方法   </a:t>
            </a:r>
            <a:r>
              <a:rPr lang="zh-CN" altLang="en-US" sz="2000" smtClean="0"/>
              <a:t>自顶向下（类比）估算法、自下而上估算法、参数估算法、专家估算法、猜测估算法等 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000" smtClean="0">
                <a:solidFill>
                  <a:srgbClr val="CA5B08"/>
                </a:solidFill>
                <a:ea typeface="黑体" panose="02010609060101010101" pitchFamily="49" charset="-122"/>
              </a:rPr>
              <a:t>进度估算方法   </a:t>
            </a:r>
            <a:r>
              <a:rPr lang="zh-CN" altLang="en-US" sz="2000" smtClean="0"/>
              <a:t>基于规模的进度估算、工程评价技术、关键路径法、专家估算方法、类推估算方法、模拟估算方法、进度表估算方法、基于承诺的进度估算方法和</a:t>
            </a:r>
            <a:r>
              <a:rPr lang="en-US" altLang="zh-CN" sz="2000" smtClean="0"/>
              <a:t>Jones</a:t>
            </a:r>
            <a:r>
              <a:rPr lang="zh-CN" altLang="en-US" sz="2000" smtClean="0"/>
              <a:t>的一阶估算准则等 </a:t>
            </a:r>
          </a:p>
          <a:p>
            <a:pPr lvl="1" eaLnBrk="1" hangingPunct="1">
              <a:lnSpc>
                <a:spcPct val="130000"/>
              </a:lnSpc>
            </a:pPr>
            <a:endParaRPr lang="zh-CN" altLang="en-US" sz="2000" smtClean="0"/>
          </a:p>
          <a:p>
            <a:pPr eaLnBrk="1" hangingPunct="1"/>
            <a:endParaRPr lang="en-US" altLang="zh-CN" sz="24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74"/>
    </mc:Choice>
    <mc:Fallback>
      <p:transition spd="slow" advTm="33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本章内容提要</a:t>
            </a:r>
          </a:p>
        </p:txBody>
      </p:sp>
      <p:grpSp>
        <p:nvGrpSpPr>
          <p:cNvPr id="32771" name="Group 42"/>
          <p:cNvGrpSpPr>
            <a:grpSpLocks/>
          </p:cNvGrpSpPr>
          <p:nvPr/>
        </p:nvGrpSpPr>
        <p:grpSpPr bwMode="auto">
          <a:xfrm>
            <a:off x="969963" y="2465388"/>
            <a:ext cx="5689600" cy="3411537"/>
            <a:chOff x="611" y="1298"/>
            <a:chExt cx="3584" cy="2149"/>
          </a:xfrm>
        </p:grpSpPr>
        <p:grpSp>
          <p:nvGrpSpPr>
            <p:cNvPr id="32772" name="Group 4"/>
            <p:cNvGrpSpPr>
              <a:grpSpLocks/>
            </p:cNvGrpSpPr>
            <p:nvPr/>
          </p:nvGrpSpPr>
          <p:grpSpPr bwMode="auto">
            <a:xfrm>
              <a:off x="611" y="1298"/>
              <a:ext cx="3572" cy="230"/>
              <a:chOff x="385" y="1430"/>
              <a:chExt cx="3572" cy="363"/>
            </a:xfrm>
          </p:grpSpPr>
          <p:sp>
            <p:nvSpPr>
              <p:cNvPr id="32802" name="AutoShape 5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803" name="Text Box 6"/>
              <p:cNvSpPr txBox="1">
                <a:spLocks noChangeArrowheads="1"/>
              </p:cNvSpPr>
              <p:nvPr/>
            </p:nvSpPr>
            <p:spPr bwMode="auto">
              <a:xfrm>
                <a:off x="626" y="1430"/>
                <a:ext cx="3099" cy="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软件项目分解</a:t>
                </a:r>
                <a:r>
                  <a:rPr kumimoji="1" lang="zh-CN" altLang="en-US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32804" name="Rectangle 7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6.1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773" name="Group 8"/>
            <p:cNvGrpSpPr>
              <a:grpSpLocks/>
            </p:cNvGrpSpPr>
            <p:nvPr/>
          </p:nvGrpSpPr>
          <p:grpSpPr bwMode="auto">
            <a:xfrm>
              <a:off x="611" y="1603"/>
              <a:ext cx="3572" cy="202"/>
              <a:chOff x="385" y="1831"/>
              <a:chExt cx="3572" cy="319"/>
            </a:xfrm>
          </p:grpSpPr>
          <p:grpSp>
            <p:nvGrpSpPr>
              <p:cNvPr id="32798" name="Group 9"/>
              <p:cNvGrpSpPr>
                <a:grpSpLocks/>
              </p:cNvGrpSpPr>
              <p:nvPr/>
            </p:nvGrpSpPr>
            <p:grpSpPr bwMode="auto">
              <a:xfrm>
                <a:off x="464" y="1831"/>
                <a:ext cx="3493" cy="319"/>
                <a:chOff x="464" y="1831"/>
                <a:chExt cx="3493" cy="319"/>
              </a:xfrm>
            </p:grpSpPr>
            <p:sp>
              <p:nvSpPr>
                <p:cNvPr id="32800" name="AutoShape 10"/>
                <p:cNvSpPr>
                  <a:spLocks noChangeArrowheads="1"/>
                </p:cNvSpPr>
                <p:nvPr/>
              </p:nvSpPr>
              <p:spPr bwMode="auto">
                <a:xfrm>
                  <a:off x="464" y="1842"/>
                  <a:ext cx="3493" cy="308"/>
                </a:xfrm>
                <a:prstGeom prst="homePlate">
                  <a:avLst>
                    <a:gd name="adj" fmla="val 32500"/>
                  </a:avLst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2000" tIns="0" rIns="0" bIns="0" anchor="ctr"/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280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26" y="1831"/>
                  <a:ext cx="3099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 </a:t>
                  </a:r>
                  <a:r>
                    <a:rPr kumimoji="1" lang="zh-CN" altLang="en-US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软件项目估算概念  </a:t>
                  </a:r>
                </a:p>
              </p:txBody>
            </p:sp>
          </p:grpSp>
          <p:sp>
            <p:nvSpPr>
              <p:cNvPr id="32799" name="Rectangle 12"/>
              <p:cNvSpPr>
                <a:spLocks noChangeArrowheads="1"/>
              </p:cNvSpPr>
              <p:nvPr/>
            </p:nvSpPr>
            <p:spPr bwMode="auto">
              <a:xfrm>
                <a:off x="385" y="1915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6.2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774" name="Group 13"/>
            <p:cNvGrpSpPr>
              <a:grpSpLocks/>
            </p:cNvGrpSpPr>
            <p:nvPr/>
          </p:nvGrpSpPr>
          <p:grpSpPr bwMode="auto">
            <a:xfrm>
              <a:off x="611" y="1875"/>
              <a:ext cx="3584" cy="198"/>
              <a:chOff x="385" y="2209"/>
              <a:chExt cx="3584" cy="313"/>
            </a:xfrm>
          </p:grpSpPr>
          <p:sp>
            <p:nvSpPr>
              <p:cNvPr id="32795" name="AutoShape 14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96" name="Text Box 15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软件项目规模估算  </a:t>
                </a:r>
              </a:p>
            </p:txBody>
          </p:sp>
          <p:sp>
            <p:nvSpPr>
              <p:cNvPr id="32797" name="Rectangle 16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6.3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775" name="Group 17"/>
            <p:cNvGrpSpPr>
              <a:grpSpLocks/>
            </p:cNvGrpSpPr>
            <p:nvPr/>
          </p:nvGrpSpPr>
          <p:grpSpPr bwMode="auto">
            <a:xfrm>
              <a:off x="611" y="2147"/>
              <a:ext cx="3584" cy="198"/>
              <a:chOff x="385" y="2209"/>
              <a:chExt cx="3584" cy="313"/>
            </a:xfrm>
          </p:grpSpPr>
          <p:sp>
            <p:nvSpPr>
              <p:cNvPr id="32792" name="AutoShape 18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93" name="Text Box 19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软件项目成本估算  </a:t>
                </a:r>
              </a:p>
            </p:txBody>
          </p:sp>
          <p:sp>
            <p:nvSpPr>
              <p:cNvPr id="32794" name="Rectangle 20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6.4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776" name="Group 21"/>
            <p:cNvGrpSpPr>
              <a:grpSpLocks/>
            </p:cNvGrpSpPr>
            <p:nvPr/>
          </p:nvGrpSpPr>
          <p:grpSpPr bwMode="auto">
            <a:xfrm>
              <a:off x="611" y="2419"/>
              <a:ext cx="3584" cy="198"/>
              <a:chOff x="385" y="2209"/>
              <a:chExt cx="3584" cy="313"/>
            </a:xfrm>
          </p:grpSpPr>
          <p:sp>
            <p:nvSpPr>
              <p:cNvPr id="32789" name="AutoShape 22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90" name="Text Box 23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软件项目进度估算 </a:t>
                </a:r>
              </a:p>
            </p:txBody>
          </p:sp>
          <p:sp>
            <p:nvSpPr>
              <p:cNvPr id="32791" name="Rectangle 24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6.5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777" name="Group 25"/>
            <p:cNvGrpSpPr>
              <a:grpSpLocks/>
            </p:cNvGrpSpPr>
            <p:nvPr/>
          </p:nvGrpSpPr>
          <p:grpSpPr bwMode="auto">
            <a:xfrm>
              <a:off x="611" y="2691"/>
              <a:ext cx="3572" cy="205"/>
              <a:chOff x="385" y="1460"/>
              <a:chExt cx="3572" cy="324"/>
            </a:xfrm>
          </p:grpSpPr>
          <p:sp>
            <p:nvSpPr>
              <p:cNvPr id="32786" name="AutoShape 26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87" name="Text Box 27"/>
              <p:cNvSpPr txBox="1">
                <a:spLocks noChangeArrowheads="1"/>
              </p:cNvSpPr>
              <p:nvPr/>
            </p:nvSpPr>
            <p:spPr bwMode="auto">
              <a:xfrm>
                <a:off x="626" y="1460"/>
                <a:ext cx="3099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软件项目进度计划 </a:t>
                </a:r>
              </a:p>
            </p:txBody>
          </p:sp>
          <p:sp>
            <p:nvSpPr>
              <p:cNvPr id="32788" name="Rectangle 28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6.6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778" name="Group 34"/>
            <p:cNvGrpSpPr>
              <a:grpSpLocks/>
            </p:cNvGrpSpPr>
            <p:nvPr/>
          </p:nvGrpSpPr>
          <p:grpSpPr bwMode="auto">
            <a:xfrm>
              <a:off x="611" y="2976"/>
              <a:ext cx="3584" cy="198"/>
              <a:chOff x="385" y="2209"/>
              <a:chExt cx="3584" cy="313"/>
            </a:xfrm>
          </p:grpSpPr>
          <p:sp>
            <p:nvSpPr>
              <p:cNvPr id="32783" name="AutoShape 35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84" name="Text Box 36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本章小结  </a:t>
                </a:r>
              </a:p>
            </p:txBody>
          </p:sp>
          <p:sp>
            <p:nvSpPr>
              <p:cNvPr id="32785" name="Rectangle 37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6.7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779" name="Group 38"/>
            <p:cNvGrpSpPr>
              <a:grpSpLocks/>
            </p:cNvGrpSpPr>
            <p:nvPr/>
          </p:nvGrpSpPr>
          <p:grpSpPr bwMode="auto">
            <a:xfrm>
              <a:off x="611" y="3249"/>
              <a:ext cx="3584" cy="198"/>
              <a:chOff x="385" y="2209"/>
              <a:chExt cx="3584" cy="313"/>
            </a:xfrm>
          </p:grpSpPr>
          <p:sp>
            <p:nvSpPr>
              <p:cNvPr id="32780" name="AutoShape 39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81" name="Text Box 40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复习思考题 </a:t>
                </a:r>
              </a:p>
            </p:txBody>
          </p:sp>
          <p:sp>
            <p:nvSpPr>
              <p:cNvPr id="32782" name="Rectangle 41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6.8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9"/>
    </mc:Choice>
    <mc:Fallback>
      <p:transition spd="slow" advTm="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mtClean="0"/>
              <a:t>6.3 </a:t>
            </a:r>
            <a:r>
              <a:rPr kumimoji="1" lang="zh-CN" altLang="en-US" smtClean="0"/>
              <a:t>软件项目规模估算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2133600"/>
            <a:ext cx="7924800" cy="45085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40000"/>
              </a:spcBef>
            </a:pPr>
            <a:r>
              <a:rPr lang="zh-CN" altLang="en-US" sz="2400" smtClean="0">
                <a:solidFill>
                  <a:schemeClr val="accent2"/>
                </a:solidFill>
                <a:ea typeface="黑体" panose="02010609060101010101" pitchFamily="49" charset="-122"/>
              </a:rPr>
              <a:t>估算的步骤 </a:t>
            </a:r>
          </a:p>
          <a:p>
            <a:pPr eaLnBrk="1" hangingPunct="1">
              <a:lnSpc>
                <a:spcPct val="140000"/>
              </a:lnSpc>
              <a:spcBef>
                <a:spcPct val="40000"/>
              </a:spcBef>
            </a:pPr>
            <a:r>
              <a:rPr lang="zh-CN" altLang="en-US" sz="2000" smtClean="0">
                <a:solidFill>
                  <a:srgbClr val="B9490B"/>
                </a:solidFill>
                <a:ea typeface="黑体" panose="02010609060101010101" pitchFamily="49" charset="-122"/>
              </a:rPr>
              <a:t>在技术允许的条件下，应从最详细的工作分解结构开始</a:t>
            </a:r>
          </a:p>
          <a:p>
            <a:pPr eaLnBrk="1" hangingPunct="1">
              <a:lnSpc>
                <a:spcPct val="140000"/>
              </a:lnSpc>
              <a:spcBef>
                <a:spcPct val="40000"/>
              </a:spcBef>
            </a:pPr>
            <a:r>
              <a:rPr lang="zh-CN" altLang="en-US" sz="2000" smtClean="0">
                <a:solidFill>
                  <a:srgbClr val="B9490B"/>
                </a:solidFill>
                <a:ea typeface="黑体" panose="02010609060101010101" pitchFamily="49" charset="-122"/>
              </a:rPr>
              <a:t>精确定义度量的标准</a:t>
            </a:r>
          </a:p>
          <a:p>
            <a:pPr eaLnBrk="1" hangingPunct="1">
              <a:lnSpc>
                <a:spcPct val="140000"/>
              </a:lnSpc>
              <a:spcBef>
                <a:spcPct val="40000"/>
              </a:spcBef>
            </a:pPr>
            <a:r>
              <a:rPr lang="zh-CN" altLang="en-US" sz="2000" smtClean="0">
                <a:solidFill>
                  <a:srgbClr val="B9490B"/>
                </a:solidFill>
                <a:ea typeface="黑体" panose="02010609060101010101" pitchFamily="49" charset="-122"/>
              </a:rPr>
              <a:t>估计底层每一模块的规模，汇总已得到总体的估算</a:t>
            </a:r>
          </a:p>
          <a:p>
            <a:pPr eaLnBrk="1" hangingPunct="1">
              <a:lnSpc>
                <a:spcPct val="140000"/>
              </a:lnSpc>
              <a:spcBef>
                <a:spcPct val="40000"/>
              </a:spcBef>
            </a:pPr>
            <a:r>
              <a:rPr lang="zh-CN" altLang="en-US" sz="2000" smtClean="0">
                <a:solidFill>
                  <a:srgbClr val="B9490B"/>
                </a:solidFill>
                <a:ea typeface="黑体" panose="02010609060101010101" pitchFamily="49" charset="-122"/>
              </a:rPr>
              <a:t>适当考虑偶然因素的影响</a:t>
            </a:r>
            <a:r>
              <a:rPr lang="zh-CN" altLang="en-US" sz="2000" smtClean="0"/>
              <a:t> </a:t>
            </a:r>
            <a:endParaRPr lang="zh-CN" altLang="en-US" sz="2000" smtClean="0">
              <a:solidFill>
                <a:srgbClr val="B9490B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40000"/>
              </a:spcBef>
            </a:pPr>
            <a:endParaRPr lang="en-US" altLang="zh-CN" sz="20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4"/>
    </mc:Choice>
    <mc:Fallback>
      <p:transition spd="slow" advTm="24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软件项目规模估算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205038"/>
            <a:ext cx="7920038" cy="465296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2000" smtClean="0">
                <a:solidFill>
                  <a:schemeClr val="accent2"/>
                </a:solidFill>
              </a:rPr>
              <a:t>LOC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估算法   </a:t>
            </a:r>
            <a:r>
              <a:rPr lang="zh-CN" altLang="en-US" sz="2000" smtClean="0"/>
              <a:t>代码行可以分为无注释的源代码行（</a:t>
            </a:r>
            <a:r>
              <a:rPr lang="en-US" altLang="zh-CN" sz="2000" smtClean="0"/>
              <a:t>NCLOC, Non-Commented Source Lines Of Code</a:t>
            </a:r>
            <a:r>
              <a:rPr lang="zh-CN" altLang="en-US" sz="2000" smtClean="0"/>
              <a:t>）和注释的源代码行（</a:t>
            </a:r>
            <a:r>
              <a:rPr lang="en-US" altLang="zh-CN" sz="2000" smtClean="0"/>
              <a:t>CLOC: Commented Source Lines Of Code</a:t>
            </a:r>
            <a:r>
              <a:rPr lang="zh-CN" altLang="en-US" sz="2000" smtClean="0"/>
              <a:t>），源代码的总行数</a:t>
            </a:r>
            <a:r>
              <a:rPr lang="en-US" altLang="zh-CN" sz="2000" smtClean="0"/>
              <a:t>LOC</a:t>
            </a:r>
            <a:r>
              <a:rPr lang="zh-CN" altLang="en-US" sz="2000" smtClean="0"/>
              <a:t>即为</a:t>
            </a:r>
            <a:r>
              <a:rPr lang="en-US" altLang="zh-CN" sz="2000" smtClean="0"/>
              <a:t>NCLOC</a:t>
            </a:r>
            <a:r>
              <a:rPr lang="zh-CN" altLang="en-US" sz="2000" smtClean="0"/>
              <a:t>与</a:t>
            </a:r>
            <a:r>
              <a:rPr lang="en-US" altLang="zh-CN" sz="2000" smtClean="0"/>
              <a:t>CLOC</a:t>
            </a:r>
            <a:r>
              <a:rPr lang="zh-CN" altLang="en-US" sz="2000" smtClean="0"/>
              <a:t>之和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smtClean="0">
                <a:solidFill>
                  <a:schemeClr val="accent2"/>
                </a:solidFill>
              </a:rPr>
              <a:t>FP</a:t>
            </a:r>
            <a:r>
              <a:rPr lang="zh-CN" altLang="en-US" sz="2000" smtClean="0">
                <a:solidFill>
                  <a:schemeClr val="accent2"/>
                </a:solidFill>
                <a:ea typeface="黑体" panose="02010609060101010101" pitchFamily="49" charset="-122"/>
              </a:rPr>
              <a:t>估算法   </a:t>
            </a:r>
            <a:r>
              <a:rPr lang="zh-CN" altLang="en-US" sz="2000" smtClean="0"/>
              <a:t>功能点度量是在需求分析阶段基于系统功能的一种规模估计方法，该方法通过研究初始应用需求来确定各种输入、输出、查询、外部文件和内部文件的数目，从而确定功能点数量</a:t>
            </a:r>
          </a:p>
          <a:p>
            <a:pPr eaLnBrk="1" hangingPunct="1"/>
            <a:endParaRPr lang="en-US" altLang="zh-CN" sz="20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053"/>
    </mc:Choice>
    <mc:Fallback>
      <p:transition spd="slow" advTm="39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软件项目规模估算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2060575"/>
            <a:ext cx="7993063" cy="47974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24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规模的单位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zh-CN" sz="1800" smtClean="0">
                <a:ea typeface="黑体" panose="02010609060101010101" pitchFamily="49" charset="-122"/>
              </a:rPr>
              <a:t>LOC ( Lines of Code)</a:t>
            </a:r>
          </a:p>
          <a:p>
            <a:pPr lvl="2"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16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源代码程序长度的测量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zh-CN" sz="1800" smtClean="0">
                <a:ea typeface="黑体" panose="02010609060101010101" pitchFamily="49" charset="-122"/>
              </a:rPr>
              <a:t>FP (Function Point)</a:t>
            </a:r>
          </a:p>
          <a:p>
            <a:pPr lvl="2"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16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用系统的功能数量来测量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人月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人天</a:t>
            </a: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人年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2"/>
    </mc:Choice>
    <mc:Fallback>
      <p:transition spd="slow" advTm="4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本章内容提要</a:t>
            </a:r>
          </a:p>
        </p:txBody>
      </p:sp>
      <p:grpSp>
        <p:nvGrpSpPr>
          <p:cNvPr id="36867" name="Group 42"/>
          <p:cNvGrpSpPr>
            <a:grpSpLocks/>
          </p:cNvGrpSpPr>
          <p:nvPr/>
        </p:nvGrpSpPr>
        <p:grpSpPr bwMode="auto">
          <a:xfrm>
            <a:off x="1042988" y="2393950"/>
            <a:ext cx="5689600" cy="3411538"/>
            <a:chOff x="657" y="1298"/>
            <a:chExt cx="3584" cy="2149"/>
          </a:xfrm>
        </p:grpSpPr>
        <p:grpSp>
          <p:nvGrpSpPr>
            <p:cNvPr id="36868" name="Group 4"/>
            <p:cNvGrpSpPr>
              <a:grpSpLocks/>
            </p:cNvGrpSpPr>
            <p:nvPr/>
          </p:nvGrpSpPr>
          <p:grpSpPr bwMode="auto">
            <a:xfrm>
              <a:off x="657" y="1298"/>
              <a:ext cx="3572" cy="230"/>
              <a:chOff x="385" y="1430"/>
              <a:chExt cx="3572" cy="363"/>
            </a:xfrm>
          </p:grpSpPr>
          <p:sp>
            <p:nvSpPr>
              <p:cNvPr id="36898" name="AutoShape 5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899" name="Text Box 6"/>
              <p:cNvSpPr txBox="1">
                <a:spLocks noChangeArrowheads="1"/>
              </p:cNvSpPr>
              <p:nvPr/>
            </p:nvSpPr>
            <p:spPr bwMode="auto">
              <a:xfrm>
                <a:off x="626" y="1430"/>
                <a:ext cx="3099" cy="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软件项目分解</a:t>
                </a:r>
                <a:r>
                  <a:rPr kumimoji="1" lang="zh-CN" altLang="en-US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36900" name="Rectangle 7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6.1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869" name="Group 8"/>
            <p:cNvGrpSpPr>
              <a:grpSpLocks/>
            </p:cNvGrpSpPr>
            <p:nvPr/>
          </p:nvGrpSpPr>
          <p:grpSpPr bwMode="auto">
            <a:xfrm>
              <a:off x="657" y="1603"/>
              <a:ext cx="3572" cy="202"/>
              <a:chOff x="385" y="1831"/>
              <a:chExt cx="3572" cy="319"/>
            </a:xfrm>
          </p:grpSpPr>
          <p:grpSp>
            <p:nvGrpSpPr>
              <p:cNvPr id="36894" name="Group 9"/>
              <p:cNvGrpSpPr>
                <a:grpSpLocks/>
              </p:cNvGrpSpPr>
              <p:nvPr/>
            </p:nvGrpSpPr>
            <p:grpSpPr bwMode="auto">
              <a:xfrm>
                <a:off x="464" y="1831"/>
                <a:ext cx="3493" cy="319"/>
                <a:chOff x="464" y="1831"/>
                <a:chExt cx="3493" cy="319"/>
              </a:xfrm>
            </p:grpSpPr>
            <p:sp>
              <p:nvSpPr>
                <p:cNvPr id="36896" name="AutoShape 10"/>
                <p:cNvSpPr>
                  <a:spLocks noChangeArrowheads="1"/>
                </p:cNvSpPr>
                <p:nvPr/>
              </p:nvSpPr>
              <p:spPr bwMode="auto">
                <a:xfrm>
                  <a:off x="464" y="1842"/>
                  <a:ext cx="3493" cy="308"/>
                </a:xfrm>
                <a:prstGeom prst="homePlate">
                  <a:avLst>
                    <a:gd name="adj" fmla="val 32500"/>
                  </a:avLst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2000" tIns="0" rIns="0" bIns="0" anchor="ctr"/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689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26" y="1831"/>
                  <a:ext cx="3099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0000FF"/>
                    </a:buClr>
                    <a:buFont typeface="Wingdings 2" panose="05020102010507070707" pitchFamily="18" charset="2"/>
                    <a:defRPr sz="2400" b="1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 </a:t>
                  </a:r>
                  <a:r>
                    <a:rPr kumimoji="1" lang="zh-CN" altLang="en-US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软件项目估算概念  </a:t>
                  </a:r>
                </a:p>
              </p:txBody>
            </p:sp>
          </p:grpSp>
          <p:sp>
            <p:nvSpPr>
              <p:cNvPr id="36895" name="Rectangle 12"/>
              <p:cNvSpPr>
                <a:spLocks noChangeArrowheads="1"/>
              </p:cNvSpPr>
              <p:nvPr/>
            </p:nvSpPr>
            <p:spPr bwMode="auto">
              <a:xfrm>
                <a:off x="385" y="1915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6.2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870" name="Group 13"/>
            <p:cNvGrpSpPr>
              <a:grpSpLocks/>
            </p:cNvGrpSpPr>
            <p:nvPr/>
          </p:nvGrpSpPr>
          <p:grpSpPr bwMode="auto">
            <a:xfrm>
              <a:off x="657" y="1875"/>
              <a:ext cx="3584" cy="198"/>
              <a:chOff x="385" y="2209"/>
              <a:chExt cx="3584" cy="313"/>
            </a:xfrm>
          </p:grpSpPr>
          <p:sp>
            <p:nvSpPr>
              <p:cNvPr id="36891" name="AutoShape 14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892" name="Text Box 15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软件项目规模估算  </a:t>
                </a:r>
              </a:p>
            </p:txBody>
          </p:sp>
          <p:sp>
            <p:nvSpPr>
              <p:cNvPr id="36893" name="Rectangle 16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6.3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871" name="Group 17"/>
            <p:cNvGrpSpPr>
              <a:grpSpLocks/>
            </p:cNvGrpSpPr>
            <p:nvPr/>
          </p:nvGrpSpPr>
          <p:grpSpPr bwMode="auto">
            <a:xfrm>
              <a:off x="657" y="2147"/>
              <a:ext cx="3584" cy="198"/>
              <a:chOff x="385" y="2209"/>
              <a:chExt cx="3584" cy="313"/>
            </a:xfrm>
          </p:grpSpPr>
          <p:sp>
            <p:nvSpPr>
              <p:cNvPr id="36888" name="AutoShape 18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889" name="Text Box 19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软件项目成本估算  </a:t>
                </a:r>
              </a:p>
            </p:txBody>
          </p:sp>
          <p:sp>
            <p:nvSpPr>
              <p:cNvPr id="36890" name="Rectangle 20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6.4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872" name="Group 21"/>
            <p:cNvGrpSpPr>
              <a:grpSpLocks/>
            </p:cNvGrpSpPr>
            <p:nvPr/>
          </p:nvGrpSpPr>
          <p:grpSpPr bwMode="auto">
            <a:xfrm>
              <a:off x="657" y="2419"/>
              <a:ext cx="3584" cy="198"/>
              <a:chOff x="385" y="2209"/>
              <a:chExt cx="3584" cy="313"/>
            </a:xfrm>
          </p:grpSpPr>
          <p:sp>
            <p:nvSpPr>
              <p:cNvPr id="36885" name="AutoShape 22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886" name="Text Box 23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软件项目进度估算 </a:t>
                </a:r>
              </a:p>
            </p:txBody>
          </p:sp>
          <p:sp>
            <p:nvSpPr>
              <p:cNvPr id="36887" name="Rectangle 24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6.5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873" name="Group 25"/>
            <p:cNvGrpSpPr>
              <a:grpSpLocks/>
            </p:cNvGrpSpPr>
            <p:nvPr/>
          </p:nvGrpSpPr>
          <p:grpSpPr bwMode="auto">
            <a:xfrm>
              <a:off x="657" y="2691"/>
              <a:ext cx="3572" cy="205"/>
              <a:chOff x="385" y="1460"/>
              <a:chExt cx="3572" cy="324"/>
            </a:xfrm>
          </p:grpSpPr>
          <p:sp>
            <p:nvSpPr>
              <p:cNvPr id="36882" name="AutoShape 26"/>
              <p:cNvSpPr>
                <a:spLocks noChangeArrowheads="1"/>
              </p:cNvSpPr>
              <p:nvPr/>
            </p:nvSpPr>
            <p:spPr bwMode="auto">
              <a:xfrm>
                <a:off x="464" y="1476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883" name="Text Box 27"/>
              <p:cNvSpPr txBox="1">
                <a:spLocks noChangeArrowheads="1"/>
              </p:cNvSpPr>
              <p:nvPr/>
            </p:nvSpPr>
            <p:spPr bwMode="auto">
              <a:xfrm>
                <a:off x="626" y="1460"/>
                <a:ext cx="3099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软件项目进度计划 </a:t>
                </a:r>
              </a:p>
            </p:txBody>
          </p:sp>
          <p:sp>
            <p:nvSpPr>
              <p:cNvPr id="36884" name="Rectangle 28"/>
              <p:cNvSpPr>
                <a:spLocks noChangeArrowheads="1"/>
              </p:cNvSpPr>
              <p:nvPr/>
            </p:nvSpPr>
            <p:spPr bwMode="auto">
              <a:xfrm>
                <a:off x="385" y="153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6.6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874" name="Group 34"/>
            <p:cNvGrpSpPr>
              <a:grpSpLocks/>
            </p:cNvGrpSpPr>
            <p:nvPr/>
          </p:nvGrpSpPr>
          <p:grpSpPr bwMode="auto">
            <a:xfrm>
              <a:off x="657" y="2976"/>
              <a:ext cx="3584" cy="198"/>
              <a:chOff x="385" y="2209"/>
              <a:chExt cx="3584" cy="313"/>
            </a:xfrm>
          </p:grpSpPr>
          <p:sp>
            <p:nvSpPr>
              <p:cNvPr id="36879" name="AutoShape 35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880" name="Text Box 36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本章小结  </a:t>
                </a:r>
              </a:p>
            </p:txBody>
          </p:sp>
          <p:sp>
            <p:nvSpPr>
              <p:cNvPr id="36881" name="Rectangle 37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6.7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875" name="Group 38"/>
            <p:cNvGrpSpPr>
              <a:grpSpLocks/>
            </p:cNvGrpSpPr>
            <p:nvPr/>
          </p:nvGrpSpPr>
          <p:grpSpPr bwMode="auto">
            <a:xfrm>
              <a:off x="657" y="3249"/>
              <a:ext cx="3584" cy="198"/>
              <a:chOff x="385" y="2209"/>
              <a:chExt cx="3584" cy="313"/>
            </a:xfrm>
          </p:grpSpPr>
          <p:sp>
            <p:nvSpPr>
              <p:cNvPr id="36876" name="AutoShape 39"/>
              <p:cNvSpPr>
                <a:spLocks noChangeArrowheads="1"/>
              </p:cNvSpPr>
              <p:nvPr/>
            </p:nvSpPr>
            <p:spPr bwMode="auto">
              <a:xfrm>
                <a:off x="464" y="2209"/>
                <a:ext cx="3505" cy="308"/>
              </a:xfrm>
              <a:prstGeom prst="homePlate">
                <a:avLst>
                  <a:gd name="adj" fmla="val 32612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877" name="Text Box 40"/>
              <p:cNvSpPr txBox="1">
                <a:spLocks noChangeArrowheads="1"/>
              </p:cNvSpPr>
              <p:nvPr/>
            </p:nvSpPr>
            <p:spPr bwMode="auto">
              <a:xfrm>
                <a:off x="626" y="2218"/>
                <a:ext cx="311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复习思考题 </a:t>
                </a:r>
              </a:p>
            </p:txBody>
          </p:sp>
          <p:sp>
            <p:nvSpPr>
              <p:cNvPr id="36878" name="Rectangle 41"/>
              <p:cNvSpPr>
                <a:spLocks noChangeArrowheads="1"/>
              </p:cNvSpPr>
              <p:nvPr/>
            </p:nvSpPr>
            <p:spPr bwMode="auto">
              <a:xfrm>
                <a:off x="385" y="2282"/>
                <a:ext cx="211" cy="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 2" panose="05020102010507070707" pitchFamily="18" charset="2"/>
                  <a:defRPr sz="24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6.8</a:t>
                </a:r>
                <a:endParaRPr kumimoji="1" lang="en-US" altLang="zh-CN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8"/>
    </mc:Choice>
    <mc:Fallback>
      <p:transition spd="slow" advTm="2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80808"/>
      </a:hlink>
      <a:folHlink>
        <a:srgbClr val="0000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0000FF"/>
          </a:buClr>
          <a:buSzTx/>
          <a:buFont typeface="Wingdings 2" pitchFamily="18" charset="2"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0000FF"/>
          </a:buClr>
          <a:buSzTx/>
          <a:buFont typeface="Wingdings 2" pitchFamily="18" charset="2"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宋体" pitchFamily="2" charset="-122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80808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2992</TotalTime>
  <Words>1029</Words>
  <Application>Microsoft Office PowerPoint</Application>
  <PresentationFormat>全屏显示(4:3)</PresentationFormat>
  <Paragraphs>152</Paragraphs>
  <Slides>17</Slides>
  <Notes>13</Notes>
  <HiddenSlides>0</HiddenSlides>
  <MMClips>17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宋体</vt:lpstr>
      <vt:lpstr>Wingdings 2</vt:lpstr>
      <vt:lpstr>Arial</vt:lpstr>
      <vt:lpstr>黑体</vt:lpstr>
      <vt:lpstr>Wingdings</vt:lpstr>
      <vt:lpstr>Times New Roman</vt:lpstr>
      <vt:lpstr>Comic Sans MS</vt:lpstr>
      <vt:lpstr>Arial Narrow</vt:lpstr>
      <vt:lpstr>1_默认设计模板</vt:lpstr>
      <vt:lpstr>Equation.DSMT4</vt:lpstr>
      <vt:lpstr>第 6 章   软件项目开发计划 </vt:lpstr>
      <vt:lpstr>本章内容提要</vt:lpstr>
      <vt:lpstr> 6.2  软件项目估算概念</vt:lpstr>
      <vt:lpstr>软件项目估算概念</vt:lpstr>
      <vt:lpstr>本章内容提要</vt:lpstr>
      <vt:lpstr>6.3 软件项目规模估算</vt:lpstr>
      <vt:lpstr>软件项目规模估算</vt:lpstr>
      <vt:lpstr>软件项目规模估算</vt:lpstr>
      <vt:lpstr>本章内容提要</vt:lpstr>
      <vt:lpstr>6.4 软件项目成本估算</vt:lpstr>
      <vt:lpstr>软件项目成本估算</vt:lpstr>
      <vt:lpstr>软件项目成本估算</vt:lpstr>
      <vt:lpstr>软件项目成本估算</vt:lpstr>
      <vt:lpstr>软件项目成本估算</vt:lpstr>
      <vt:lpstr>软件项目成本估算</vt:lpstr>
      <vt:lpstr>软件项目成本估算</vt:lpstr>
      <vt:lpstr>软件项目成本估算</vt:lpstr>
    </vt:vector>
  </TitlesOfParts>
  <Manager>杨立东</Manager>
  <Company>CRS Tech（上海连陆）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软件项目开发计划</dc:title>
  <dc:creator>陆永忠</dc:creator>
  <cp:lastModifiedBy>TB-YK</cp:lastModifiedBy>
  <cp:revision>214</cp:revision>
  <dcterms:created xsi:type="dcterms:W3CDTF">2005-05-27T08:51:01Z</dcterms:created>
  <dcterms:modified xsi:type="dcterms:W3CDTF">2020-03-09T20:34:55Z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说明">
    <vt:lpwstr>PowerPoint 打印文稿</vt:lpwstr>
  </property>
</Properties>
</file>